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60" r:id="rId2"/>
    <p:sldId id="261" r:id="rId3"/>
    <p:sldId id="279" r:id="rId4"/>
    <p:sldId id="309" r:id="rId5"/>
    <p:sldId id="310" r:id="rId6"/>
    <p:sldId id="304" r:id="rId7"/>
    <p:sldId id="300" r:id="rId8"/>
    <p:sldId id="301" r:id="rId9"/>
    <p:sldId id="302" r:id="rId10"/>
    <p:sldId id="305" r:id="rId11"/>
    <p:sldId id="306" r:id="rId12"/>
    <p:sldId id="289" r:id="rId13"/>
  </p:sldIdLst>
  <p:sldSz cx="9144000" cy="5715000" type="screen16x10"/>
  <p:notesSz cx="6858000" cy="9144000"/>
  <p:embeddedFontLst>
    <p:embeddedFont>
      <p:font typeface="LG 그램" panose="020B0600000101010101" pitchFamily="50" charset="-127"/>
      <p:regular r:id="rId15"/>
    </p:embeddedFont>
    <p:embeddedFont>
      <p:font typeface="배달의민족 도현" panose="020B0600000101010101" pitchFamily="50" charset="-127"/>
      <p:regular r:id="rId16"/>
    </p:embeddedFont>
    <p:embeddedFont>
      <p:font typeface="함초롬돋움" panose="020B0504000101010101" pitchFamily="50" charset="-127"/>
      <p:regular r:id="rId17"/>
      <p:bold r:id="rId18"/>
    </p:embeddedFont>
    <p:embeddedFont>
      <p:font typeface="배달의민족 주아" panose="02020603020101020101" pitchFamily="18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-윤고딕320" panose="020B0600000101010101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FAC564"/>
    <a:srgbClr val="457E9D"/>
    <a:srgbClr val="E9DDC6"/>
    <a:srgbClr val="D4ECEB"/>
    <a:srgbClr val="85C8C5"/>
    <a:srgbClr val="F7A615"/>
    <a:srgbClr val="B5B5B5"/>
    <a:srgbClr val="609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71" autoAdjust="0"/>
    <p:restoredTop sz="93252" autoAdjust="0"/>
  </p:normalViewPr>
  <p:slideViewPr>
    <p:cSldViewPr>
      <p:cViewPr>
        <p:scale>
          <a:sx n="100" d="100"/>
          <a:sy n="100" d="100"/>
        </p:scale>
        <p:origin x="-1354" y="-5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368E6-0670-421D-A078-F63182F4F3B9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7CFD3-B57B-49E6-9BB7-913BBF55B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4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CFD3-B57B-49E6-9BB7-913BBF55B2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6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858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3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00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7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1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4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84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64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75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8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7E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B84A4-BCA8-4BD6-9BAE-DD5ACF7BC11F}" type="datetimeFigureOut">
              <a:rPr lang="ko-KR" altLang="en-US" smtClean="0"/>
              <a:t>2017-11-07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4CA07-C7A5-4183-9C4B-F19F8D23C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95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44115" y="1117504"/>
            <a:ext cx="5202830" cy="4385243"/>
            <a:chOff x="1696159" y="1021940"/>
            <a:chExt cx="5202830" cy="438524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47257">
              <a:off x="1696159" y="1021940"/>
              <a:ext cx="5202830" cy="43852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870157" y="1448949"/>
              <a:ext cx="130195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MIRIM</a:t>
              </a:r>
            </a:p>
            <a:p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GUIDE</a:t>
              </a:r>
            </a:p>
            <a:p>
              <a:r>
                <a:rPr lang="en-US" altLang="ko-KR" sz="28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도현" pitchFamily="50" charset="-127"/>
                  <a:ea typeface="배달의민족 도현" pitchFamily="50" charset="-127"/>
                </a:rPr>
                <a:t>BOOK</a:t>
              </a:r>
              <a:endParaRPr lang="en-US" altLang="ko-KR" sz="3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도현" pitchFamily="50" charset="-127"/>
                <a:ea typeface="배달의민족 도현" pitchFamily="50" charset="-127"/>
              </a:endParaRPr>
            </a:p>
          </p:txBody>
        </p:sp>
      </p:grpSp>
      <p:sp>
        <p:nvSpPr>
          <p:cNvPr id="24" name="갈매기형 수장 23"/>
          <p:cNvSpPr/>
          <p:nvPr/>
        </p:nvSpPr>
        <p:spPr>
          <a:xfrm rot="7144748">
            <a:off x="2133351" y="2348880"/>
            <a:ext cx="1038107" cy="407621"/>
          </a:xfrm>
          <a:prstGeom prst="chevron">
            <a:avLst/>
          </a:prstGeom>
          <a:solidFill>
            <a:srgbClr val="E9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370972" y="2107825"/>
            <a:ext cx="4377213" cy="1154080"/>
            <a:chOff x="1179557" y="1899962"/>
            <a:chExt cx="7612016" cy="1240629"/>
          </a:xfrm>
        </p:grpSpPr>
        <p:sp>
          <p:nvSpPr>
            <p:cNvPr id="18" name="갈매기형 수장 17"/>
            <p:cNvSpPr/>
            <p:nvPr/>
          </p:nvSpPr>
          <p:spPr>
            <a:xfrm rot="3465801">
              <a:off x="7228686" y="2126765"/>
              <a:ext cx="1162461" cy="708855"/>
            </a:xfrm>
            <a:prstGeom prst="chevron">
              <a:avLst/>
            </a:prstGeom>
            <a:solidFill>
              <a:srgbClr val="E9DD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79557" y="2546874"/>
              <a:ext cx="7612016" cy="593717"/>
              <a:chOff x="1179557" y="2546874"/>
              <a:chExt cx="7612016" cy="593717"/>
            </a:xfrm>
          </p:grpSpPr>
          <p:sp>
            <p:nvSpPr>
              <p:cNvPr id="23" name="직사각형 22"/>
              <p:cNvSpPr/>
              <p:nvPr/>
            </p:nvSpPr>
            <p:spPr>
              <a:xfrm rot="756185">
                <a:off x="1179557" y="2546874"/>
                <a:ext cx="3779317" cy="576065"/>
              </a:xfrm>
              <a:prstGeom prst="rect">
                <a:avLst/>
              </a:prstGeom>
              <a:solidFill>
                <a:srgbClr val="FAC5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 rot="20959701">
                <a:off x="4663924" y="2564526"/>
                <a:ext cx="4127649" cy="576065"/>
              </a:xfrm>
              <a:prstGeom prst="rect">
                <a:avLst/>
              </a:prstGeom>
              <a:solidFill>
                <a:srgbClr val="FAC5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7" name="직사각형 16"/>
          <p:cNvSpPr/>
          <p:nvPr/>
        </p:nvSpPr>
        <p:spPr>
          <a:xfrm>
            <a:off x="6371580" y="2355932"/>
            <a:ext cx="419765" cy="1004769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214983" y="2305357"/>
            <a:ext cx="239739" cy="1004769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 rot="20923923">
            <a:off x="4502967" y="2762322"/>
            <a:ext cx="1814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57E9D"/>
                </a:solidFill>
                <a:latin typeface="배달의민족 주아" pitchFamily="18" charset="-127"/>
                <a:ea typeface="배달의민족 주아" pitchFamily="18" charset="-127"/>
              </a:rPr>
              <a:t>모든 사실들</a:t>
            </a:r>
            <a:endParaRPr lang="ko-KR" altLang="en-US" sz="3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57E9D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821617" y="355145"/>
            <a:ext cx="5234916" cy="5059278"/>
          </a:xfrm>
          <a:prstGeom prst="ellipse">
            <a:avLst/>
          </a:prstGeom>
          <a:noFill/>
          <a:ln>
            <a:solidFill>
              <a:srgbClr val="FAC56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 rot="20923923">
            <a:off x="6780862" y="3135979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i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57E9D"/>
                </a:solidFill>
                <a:latin typeface="배달의민족 주아" pitchFamily="18" charset="-127"/>
                <a:ea typeface="배달의민족 주아" pitchFamily="18" charset="-127"/>
              </a:rPr>
              <a:t>미림에 대한</a:t>
            </a:r>
            <a:endParaRPr lang="ko-KR" altLang="en-US" sz="2400" i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57E9D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rot="732557">
            <a:off x="2529746" y="2708562"/>
            <a:ext cx="1827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57E9D"/>
                </a:solidFill>
                <a:latin typeface="배달의민족 주아" pitchFamily="18" charset="-127"/>
                <a:ea typeface="배달의민족 주아" pitchFamily="18" charset="-127"/>
              </a:rPr>
              <a:t>미림에 대한</a:t>
            </a:r>
            <a:endParaRPr lang="ko-KR" altLang="en-US" sz="3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57E9D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42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25 L 0.00781 -1.2997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7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0296" y="115034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웹사이트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</a:p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프로그램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70890" y="556480"/>
            <a:ext cx="1321190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50" y="1973636"/>
            <a:ext cx="2931410" cy="212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843808" y="1179789"/>
            <a:ext cx="3467979" cy="4130936"/>
            <a:chOff x="2435225" y="307975"/>
            <a:chExt cx="4280725" cy="50990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5" y="307975"/>
              <a:ext cx="4273550" cy="509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337220"/>
              <a:ext cx="199734" cy="14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1"/>
          <a:stretch/>
        </p:blipFill>
        <p:spPr bwMode="auto">
          <a:xfrm>
            <a:off x="2752186" y="1312694"/>
            <a:ext cx="3737742" cy="40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79789"/>
            <a:ext cx="5067880" cy="396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46" y="1109167"/>
            <a:ext cx="5646290" cy="4102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07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80296" y="115034"/>
            <a:ext cx="848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웹사이트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</a:t>
            </a:r>
          </a:p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프로그램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779912" y="556480"/>
            <a:ext cx="1728192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자바 프로그램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1327425"/>
            <a:ext cx="6156176" cy="3618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00" y="1331160"/>
            <a:ext cx="6155652" cy="36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176" y="1330092"/>
            <a:ext cx="6155652" cy="36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00" y="1330092"/>
            <a:ext cx="6155652" cy="36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045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9540552" y="333770"/>
            <a:ext cx="9865096" cy="5202830"/>
            <a:chOff x="-1260648" y="193204"/>
            <a:chExt cx="9865096" cy="5202830"/>
          </a:xfrm>
        </p:grpSpPr>
        <p:grpSp>
          <p:nvGrpSpPr>
            <p:cNvPr id="4" name="그룹 3"/>
            <p:cNvGrpSpPr/>
            <p:nvPr/>
          </p:nvGrpSpPr>
          <p:grpSpPr>
            <a:xfrm rot="16200000">
              <a:off x="-1669441" y="601997"/>
              <a:ext cx="5202830" cy="4385243"/>
              <a:chOff x="1744115" y="1117504"/>
              <a:chExt cx="5202830" cy="438524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447257">
                <a:off x="1744115" y="1117504"/>
                <a:ext cx="5202830" cy="4385243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052741" y="1583606"/>
                <a:ext cx="92525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미림</a:t>
                </a:r>
                <a:endPara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  <a:p>
                <a:pPr algn="ctr"/>
                <a:r>
                  <a:rPr lang="ko-KR" altLang="en-US" sz="24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가이드</a:t>
                </a:r>
                <a:endParaRPr lang="en-US" altLang="ko-KR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  <a:p>
                <a:pPr algn="ctr"/>
                <a:r>
                  <a:rPr lang="ko-KR" altLang="en-US" sz="2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북</a:t>
                </a:r>
                <a:endParaRPr lang="ko-KR" altLang="en-US" sz="24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411760" y="2000410"/>
              <a:ext cx="6192688" cy="1284781"/>
              <a:chOff x="2555776" y="2292799"/>
              <a:chExt cx="6192688" cy="1284781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3491880" y="2292799"/>
                <a:ext cx="5256584" cy="1284781"/>
                <a:chOff x="3491880" y="2292799"/>
                <a:chExt cx="5256584" cy="1284781"/>
              </a:xfrm>
            </p:grpSpPr>
            <p:sp>
              <p:nvSpPr>
                <p:cNvPr id="5" name="직사각형 4"/>
                <p:cNvSpPr/>
                <p:nvPr/>
              </p:nvSpPr>
              <p:spPr>
                <a:xfrm>
                  <a:off x="3491880" y="2292799"/>
                  <a:ext cx="5256584" cy="1284781"/>
                </a:xfrm>
                <a:prstGeom prst="rect">
                  <a:avLst/>
                </a:prstGeom>
                <a:solidFill>
                  <a:srgbClr val="E9DDC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" name="TextBox 5"/>
                <p:cNvSpPr txBox="1"/>
                <p:nvPr/>
              </p:nvSpPr>
              <p:spPr>
                <a:xfrm>
                  <a:off x="5041992" y="2642801"/>
                  <a:ext cx="215636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32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배달의민족 도현" pitchFamily="50" charset="-127"/>
                      <a:ea typeface="배달의민족 도현" pitchFamily="50" charset="-127"/>
                    </a:rPr>
                    <a:t>감사합니다</a:t>
                  </a:r>
                </a:p>
              </p:txBody>
            </p:sp>
          </p:grpSp>
          <p:cxnSp>
            <p:nvCxnSpPr>
              <p:cNvPr id="9" name="직선 연결선 8"/>
              <p:cNvCxnSpPr>
                <a:stCxn id="5" idx="1"/>
              </p:cNvCxnSpPr>
              <p:nvPr/>
            </p:nvCxnSpPr>
            <p:spPr>
              <a:xfrm flipH="1" flipV="1">
                <a:off x="2555776" y="2935189"/>
                <a:ext cx="936104" cy="1"/>
              </a:xfrm>
              <a:prstGeom prst="line">
                <a:avLst/>
              </a:prstGeom>
              <a:ln w="44450">
                <a:solidFill>
                  <a:srgbClr val="E9DD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8918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72 -0.02611 L -1.24028 -0.02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552" y="485453"/>
            <a:ext cx="7995316" cy="4744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03200" dir="3000000" sx="101000" sy="101000" algn="tl" rotWithShape="0">
              <a:srgbClr val="FAC56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843808" y="1417340"/>
            <a:ext cx="3108031" cy="3384376"/>
            <a:chOff x="2843808" y="1561356"/>
            <a:chExt cx="3108031" cy="3384376"/>
          </a:xfrm>
        </p:grpSpPr>
        <p:grpSp>
          <p:nvGrpSpPr>
            <p:cNvPr id="15" name="그룹 14"/>
            <p:cNvGrpSpPr/>
            <p:nvPr/>
          </p:nvGrpSpPr>
          <p:grpSpPr>
            <a:xfrm>
              <a:off x="2843808" y="1561356"/>
              <a:ext cx="3108031" cy="2376264"/>
              <a:chOff x="2843808" y="1561356"/>
              <a:chExt cx="3108031" cy="2376264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2843808" y="1561356"/>
                <a:ext cx="3108031" cy="1440160"/>
                <a:chOff x="2843808" y="1561356"/>
                <a:chExt cx="3108031" cy="1440160"/>
              </a:xfrm>
            </p:grpSpPr>
            <p:sp>
              <p:nvSpPr>
                <p:cNvPr id="8" name="갈매기형 수장 7"/>
                <p:cNvSpPr/>
                <p:nvPr/>
              </p:nvSpPr>
              <p:spPr>
                <a:xfrm>
                  <a:off x="3431559" y="1561356"/>
                  <a:ext cx="2520280" cy="504056"/>
                </a:xfrm>
                <a:prstGeom prst="chevron">
                  <a:avLst/>
                </a:prstGeom>
                <a:solidFill>
                  <a:srgbClr val="457E9D"/>
                </a:solidFill>
                <a:ln>
                  <a:noFill/>
                </a:ln>
                <a:effectLst>
                  <a:outerShdw dist="50800" dir="6000000" algn="tl" rotWithShape="0">
                    <a:srgbClr val="85C8C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843808" y="1650446"/>
                  <a:ext cx="3577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배달의민족 도현" pitchFamily="50" charset="-127"/>
                      <a:ea typeface="배달의민족 도현" pitchFamily="50" charset="-127"/>
                    </a:rPr>
                    <a:t>1.</a:t>
                  </a:r>
                  <a:endParaRPr lang="ko-KR" altLang="en-US" sz="20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배달의민족 도현" pitchFamily="50" charset="-127"/>
                    <a:ea typeface="배달의민족 도현" pitchFamily="50" charset="-127"/>
                  </a:endParaRPr>
                </a:p>
              </p:txBody>
            </p:sp>
            <p:sp>
              <p:nvSpPr>
                <p:cNvPr id="10" name="갈매기형 수장 9"/>
                <p:cNvSpPr/>
                <p:nvPr/>
              </p:nvSpPr>
              <p:spPr>
                <a:xfrm>
                  <a:off x="3389480" y="2497460"/>
                  <a:ext cx="2520280" cy="504056"/>
                </a:xfrm>
                <a:prstGeom prst="chevron">
                  <a:avLst/>
                </a:prstGeom>
                <a:solidFill>
                  <a:srgbClr val="457E9D"/>
                </a:solidFill>
                <a:ln>
                  <a:noFill/>
                </a:ln>
                <a:effectLst>
                  <a:outerShdw dist="50800" dir="6000000" algn="tl" rotWithShape="0">
                    <a:srgbClr val="85C8C5"/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갈매기형 수장 10"/>
              <p:cNvSpPr/>
              <p:nvPr/>
            </p:nvSpPr>
            <p:spPr>
              <a:xfrm>
                <a:off x="3404737" y="3433564"/>
                <a:ext cx="2520280" cy="504056"/>
              </a:xfrm>
              <a:prstGeom prst="chevron">
                <a:avLst/>
              </a:prstGeom>
              <a:solidFill>
                <a:srgbClr val="457E9D"/>
              </a:solidFill>
              <a:ln>
                <a:noFill/>
              </a:ln>
              <a:effectLst>
                <a:outerShdw dist="50800" dir="6000000" algn="tl" rotWithShape="0">
                  <a:srgbClr val="85C8C5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갈매기형 수장 11"/>
            <p:cNvSpPr/>
            <p:nvPr/>
          </p:nvSpPr>
          <p:spPr>
            <a:xfrm>
              <a:off x="3431559" y="4441676"/>
              <a:ext cx="2520280" cy="504056"/>
            </a:xfrm>
            <a:prstGeom prst="chevron">
              <a:avLst/>
            </a:prstGeom>
            <a:solidFill>
              <a:srgbClr val="457E9D"/>
            </a:solidFill>
            <a:ln>
              <a:noFill/>
            </a:ln>
            <a:effectLst>
              <a:outerShdw dist="50800" dir="6000000" algn="tl" rotWithShape="0">
                <a:srgbClr val="85C8C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178978" y="150009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기획배경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3808" y="2416750"/>
            <a:ext cx="404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itchFamily="50" charset="-127"/>
                <a:ea typeface="배달의민족 도현" pitchFamily="50" charset="-127"/>
              </a:defRPr>
            </a:lvl1pPr>
          </a:lstStyle>
          <a:p>
            <a:r>
              <a:rPr lang="en-US" altLang="ko-KR" dirty="0"/>
              <a:t>2.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43808" y="3345820"/>
            <a:ext cx="410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itchFamily="50" charset="-127"/>
                <a:ea typeface="배달의민족 도현" pitchFamily="50" charset="-127"/>
              </a:defRPr>
            </a:lvl1pPr>
          </a:lstStyle>
          <a:p>
            <a:r>
              <a:rPr lang="en-US" altLang="ko-KR" dirty="0"/>
              <a:t>3.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43808" y="4373840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itchFamily="50" charset="-127"/>
                <a:ea typeface="배달의민족 도현" pitchFamily="50" charset="-127"/>
              </a:defRPr>
            </a:lvl1pPr>
          </a:lstStyle>
          <a:p>
            <a:r>
              <a:rPr lang="en-US" altLang="ko-KR" dirty="0"/>
              <a:t>4.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756547" y="804843"/>
            <a:ext cx="1722581" cy="331220"/>
          </a:xfrm>
          <a:prstGeom prst="rect">
            <a:avLst/>
          </a:prstGeom>
          <a:solidFill>
            <a:srgbClr val="FAC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20894" y="804843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CONTENTS</a:t>
            </a:r>
            <a:endParaRPr lang="ko-KR" altLang="en-US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2389353" y="6097860"/>
            <a:ext cx="1656063" cy="1617229"/>
            <a:chOff x="-2389353" y="6097860"/>
            <a:chExt cx="1656063" cy="1617229"/>
          </a:xfrm>
        </p:grpSpPr>
        <p:grpSp>
          <p:nvGrpSpPr>
            <p:cNvPr id="5" name="그룹 4"/>
            <p:cNvGrpSpPr/>
            <p:nvPr/>
          </p:nvGrpSpPr>
          <p:grpSpPr>
            <a:xfrm>
              <a:off x="-2124744" y="6097860"/>
              <a:ext cx="1391454" cy="1172797"/>
              <a:chOff x="478469" y="3987496"/>
              <a:chExt cx="1391454" cy="117279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792906">
                <a:off x="478469" y="3987496"/>
                <a:ext cx="1391454" cy="1172797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 rot="2834212">
                <a:off x="1147083" y="4338803"/>
                <a:ext cx="4235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드림</a:t>
                </a: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676852">
              <a:off x="-2459482" y="6858984"/>
              <a:ext cx="926234" cy="785976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3635896" y="3361556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웹사이트 </a:t>
            </a:r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&amp; </a:t>
            </a: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프로그램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23566" y="2459278"/>
            <a:ext cx="208262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클래스 및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&amp;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5148" y="4380411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20" pitchFamily="18" charset="-127"/>
                <a:ea typeface="-윤고딕320" pitchFamily="18" charset="-127"/>
              </a:rPr>
              <a:t>Q &amp; A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-윤고딕320" pitchFamily="18" charset="-127"/>
              <a:ea typeface="-윤고딕3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2697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5D5D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60587" y="-886916"/>
            <a:ext cx="6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신입생들의 드림에 대한 인지를 확보할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05006" y="19035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기획배경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1425466"/>
            <a:ext cx="37973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입학 전 </a:t>
            </a:r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학교에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대한 정보가 많이 알려져 있지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않음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정보가 있다 하더라도 분산되어 있어 학교에 대한 정보를 알기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어려움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입학 후</a:t>
            </a:r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endParaRPr lang="en-US" altLang="ko-KR" sz="16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비슷한 실습실 이름으로 헷갈리기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쉬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움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가끔씩 헷갈리는 정보들이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있음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학교에 재학 중임에도 불구하고 학교에 대해 모르는 사항들이 꽤 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있음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특히 규정</a:t>
            </a:r>
            <a:r>
              <a:rPr lang="en-US" altLang="ko-KR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)</a:t>
            </a:r>
          </a:p>
        </p:txBody>
      </p:sp>
      <p:sp>
        <p:nvSpPr>
          <p:cNvPr id="5" name="오른쪽 화살표 4"/>
          <p:cNvSpPr/>
          <p:nvPr/>
        </p:nvSpPr>
        <p:spPr>
          <a:xfrm>
            <a:off x="4389842" y="2425452"/>
            <a:ext cx="1046254" cy="792088"/>
          </a:xfrm>
          <a:prstGeom prst="rightArrow">
            <a:avLst>
              <a:gd name="adj1" fmla="val 58140"/>
              <a:gd name="adj2" fmla="val 59768"/>
            </a:avLst>
          </a:prstGeom>
          <a:solidFill>
            <a:srgbClr val="FF5D5D"/>
          </a:solidFill>
          <a:ln>
            <a:noFill/>
          </a:ln>
          <a:effectLst>
            <a:outerShdw dist="76200" dir="7800000" algn="l" rotWithShape="0">
              <a:srgbClr val="FAC56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08104" y="2391479"/>
            <a:ext cx="316835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미림에 대한 모든 사실들을 알려주는 </a:t>
            </a:r>
            <a:endParaRPr lang="en-US" altLang="ko-KR" sz="1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3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5D5D"/>
                </a:solidFill>
                <a:latin typeface="LG 그램" panose="020B0600000101010101" pitchFamily="50" charset="-127"/>
                <a:ea typeface="LG 그램" panose="020B0600000101010101" pitchFamily="50" charset="-127"/>
                <a:cs typeface="함초롬돋움" panose="020B0504000101010101" pitchFamily="50" charset="-127"/>
              </a:rPr>
              <a:t>“ </a:t>
            </a:r>
            <a:r>
              <a:rPr lang="ko-KR" altLang="en-US" sz="3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5D5D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미림가이드북 </a:t>
            </a:r>
            <a:r>
              <a:rPr lang="en-US" altLang="ko-KR" sz="31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5D5D"/>
                </a:solidFill>
                <a:latin typeface="LG 그램" panose="020B0600000101010101" pitchFamily="50" charset="-127"/>
                <a:ea typeface="LG 그램" panose="020B0600000101010101" pitchFamily="50" charset="-127"/>
                <a:cs typeface="함초롬돋움" panose="020B0504000101010101" pitchFamily="50" charset="-127"/>
              </a:rPr>
              <a:t>”</a:t>
            </a:r>
            <a:endParaRPr lang="ko-KR" altLang="en-US" sz="31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5D5D"/>
              </a:solidFill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743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60587" y="-886916"/>
            <a:ext cx="6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신입생들의 드림에 대한 인지를 확보할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851920" y="556480"/>
            <a:ext cx="1584176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71601" y="1651112"/>
            <a:ext cx="1621358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115616" y="205006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StartMain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15616" y="258493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SelectMain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15616" y="131255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707108" y="3450441"/>
            <a:ext cx="1864892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772313" y="3522449"/>
            <a:ext cx="153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MirimSubject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755520" y="3810481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FirstSubject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45252" y="311188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Subject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99716" y="4098513"/>
            <a:ext cx="182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SecondSubject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29228" y="4386545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ThirdSubject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49957" y="4682078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IntroSub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710196" y="1650241"/>
            <a:ext cx="1720951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710196" y="1878168"/>
            <a:ext cx="1720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MirimRule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SchoolRule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CostumeRule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DomitoryRule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60032" y="1311687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539907" y="3505572"/>
            <a:ext cx="180594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557744" y="3592820"/>
            <a:ext cx="1788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MirimClub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CaClub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ResearchClub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AllClub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IntroClub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804248" y="316701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Club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525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851920" y="556480"/>
            <a:ext cx="1584176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</a:t>
            </a:r>
            <a:r>
              <a:rPr lang="ko-KR" altLang="en-US" sz="23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4420" y="1468733"/>
            <a:ext cx="1512167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1560" y="1862733"/>
            <a:ext cx="1610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MirimLocation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808" y="1130179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Location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79712" y="3543935"/>
            <a:ext cx="2123487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79711" y="3606651"/>
            <a:ext cx="212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MirimEntrance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9712" y="3882489"/>
            <a:ext cx="212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MajorEntrance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75008" y="3205381"/>
            <a:ext cx="136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Entrance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9712" y="4170521"/>
            <a:ext cx="21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IntroduceEntracne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79713" y="4458553"/>
            <a:ext cx="212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FaqEntrance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9713" y="4754086"/>
            <a:ext cx="212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IntronMiddle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671151" y="1467862"/>
            <a:ext cx="1829712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682199" y="1489348"/>
            <a:ext cx="181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MirimExperience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16665" y="1815480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DesignExper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20879" y="112930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Experience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78392" y="2128128"/>
            <a:ext cx="1829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SoftwaeExper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44657" y="2425452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IntroExper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32040" y="3577580"/>
            <a:ext cx="2448272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63158" y="3649588"/>
            <a:ext cx="190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MirimEmployment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11668" y="3937620"/>
            <a:ext cx="23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ConditionEmployment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08104" y="323902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Employment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04048" y="4225652"/>
            <a:ext cx="246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EnterpriseEmployment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148064" y="4513684"/>
            <a:ext cx="212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IntroEmployment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36096" y="4809217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IntroSub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79912" y="2729453"/>
            <a:ext cx="15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IntroExper2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04248" y="1467862"/>
            <a:ext cx="1638684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820542" y="1693046"/>
            <a:ext cx="149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MirimEvent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85939" y="1129308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Event</a:t>
            </a:r>
            <a:endParaRPr lang="ko-KR" altLang="en-US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4782" y="2353444"/>
            <a:ext cx="149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OutLocation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20542" y="2483718"/>
            <a:ext cx="149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SchoolEvent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37199" y="2078184"/>
            <a:ext cx="149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IntroEvent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60587" y="-886916"/>
            <a:ext cx="6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신입생들의 드림에 대한 인지를 확보할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70890" y="556480"/>
            <a:ext cx="1321190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797671"/>
            <a:ext cx="5391150" cy="92392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455527"/>
              </p:ext>
            </p:extLst>
          </p:nvPr>
        </p:nvGraphicFramePr>
        <p:xfrm>
          <a:off x="8130395" y="2462391"/>
          <a:ext cx="546061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54606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규정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" y="1444754"/>
            <a:ext cx="4533900" cy="1238250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85101"/>
              </p:ext>
            </p:extLst>
          </p:nvPr>
        </p:nvGraphicFramePr>
        <p:xfrm>
          <a:off x="655752" y="1107196"/>
          <a:ext cx="546061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54606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과목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177712"/>
              </p:ext>
            </p:extLst>
          </p:nvPr>
        </p:nvGraphicFramePr>
        <p:xfrm>
          <a:off x="657280" y="3539460"/>
          <a:ext cx="762085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762085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동아리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2" y="3874740"/>
            <a:ext cx="51625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6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70890" y="556480"/>
            <a:ext cx="1321190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86027"/>
              </p:ext>
            </p:extLst>
          </p:nvPr>
        </p:nvGraphicFramePr>
        <p:xfrm>
          <a:off x="8028385" y="2512700"/>
          <a:ext cx="648072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입학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6185"/>
              </p:ext>
            </p:extLst>
          </p:nvPr>
        </p:nvGraphicFramePr>
        <p:xfrm>
          <a:off x="655752" y="1107196"/>
          <a:ext cx="546061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546061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위치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51628"/>
              </p:ext>
            </p:extLst>
          </p:nvPr>
        </p:nvGraphicFramePr>
        <p:xfrm>
          <a:off x="657280" y="3713579"/>
          <a:ext cx="674360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74360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입학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94" y="1443628"/>
            <a:ext cx="5619750" cy="1143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55" y="2846437"/>
            <a:ext cx="5514975" cy="1019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49" y="4047331"/>
            <a:ext cx="55149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  <a:p>
              <a:pPr algn="ctr"/>
              <a:endParaRPr lang="ko-KR" altLang="en-US" dirty="0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970890" y="556480"/>
            <a:ext cx="1321190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설계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05407"/>
              </p:ext>
            </p:extLst>
          </p:nvPr>
        </p:nvGraphicFramePr>
        <p:xfrm>
          <a:off x="8028385" y="2065412"/>
          <a:ext cx="648072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체험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814077"/>
              </p:ext>
            </p:extLst>
          </p:nvPr>
        </p:nvGraphicFramePr>
        <p:xfrm>
          <a:off x="655752" y="1107196"/>
          <a:ext cx="675888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75888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체험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70406"/>
              </p:ext>
            </p:extLst>
          </p:nvPr>
        </p:nvGraphicFramePr>
        <p:xfrm>
          <a:off x="657280" y="3048367"/>
          <a:ext cx="674360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74360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취업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9" y="1424960"/>
            <a:ext cx="4124325" cy="866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31" y="2407533"/>
            <a:ext cx="4200525" cy="8667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6" y="3382119"/>
            <a:ext cx="5143500" cy="771525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481767"/>
              </p:ext>
            </p:extLst>
          </p:nvPr>
        </p:nvGraphicFramePr>
        <p:xfrm>
          <a:off x="8028384" y="4002008"/>
          <a:ext cx="648072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취업</a:t>
                      </a:r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06" y="4338414"/>
            <a:ext cx="5353050" cy="895350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200592"/>
              </p:ext>
            </p:extLst>
          </p:nvPr>
        </p:nvGraphicFramePr>
        <p:xfrm>
          <a:off x="666730" y="985292"/>
          <a:ext cx="648072" cy="335280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행사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3224386" y="4296122"/>
            <a:ext cx="555526" cy="100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2" y="1320186"/>
            <a:ext cx="52768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1520" y="148832"/>
            <a:ext cx="8507902" cy="5220580"/>
            <a:chOff x="323528" y="184836"/>
            <a:chExt cx="8507902" cy="5220580"/>
          </a:xfrm>
        </p:grpSpPr>
        <p:sp>
          <p:nvSpPr>
            <p:cNvPr id="3" name="직사각형 2"/>
            <p:cNvSpPr/>
            <p:nvPr/>
          </p:nvSpPr>
          <p:spPr>
            <a:xfrm>
              <a:off x="550510" y="364856"/>
              <a:ext cx="8280920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152400" dir="3000000" sx="101000" sy="101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갈매기형 수장 3"/>
            <p:cNvSpPr/>
            <p:nvPr/>
          </p:nvSpPr>
          <p:spPr>
            <a:xfrm>
              <a:off x="323528" y="184836"/>
              <a:ext cx="1080120" cy="360040"/>
            </a:xfrm>
            <a:prstGeom prst="chevron">
              <a:avLst/>
            </a:prstGeom>
            <a:solidFill>
              <a:srgbClr val="FF5D5D"/>
            </a:solidFill>
            <a:ln>
              <a:noFill/>
            </a:ln>
            <a:effectLst>
              <a:outerShdw dist="50800" dir="6000000" algn="tl" rotWithShape="0">
                <a:srgbClr val="FAC56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60587" y="-886916"/>
            <a:ext cx="6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기대 효과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신입생들의 드림에 대한 인지를 확보할 수 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536" y="193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설계 </a:t>
            </a:r>
            <a:r>
              <a:rPr lang="en-US" altLang="ko-KR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+ </a:t>
            </a:r>
            <a:r>
              <a:rPr lang="ko-KR" altLang="en-US" sz="11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분담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970890" y="556480"/>
            <a:ext cx="1321190" cy="500820"/>
          </a:xfrm>
          <a:prstGeom prst="rect">
            <a:avLst/>
          </a:prstGeom>
          <a:solidFill>
            <a:srgbClr val="457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lang="ko-KR" altLang="en-US" sz="2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70461"/>
              </p:ext>
            </p:extLst>
          </p:nvPr>
        </p:nvGraphicFramePr>
        <p:xfrm>
          <a:off x="2339752" y="1739338"/>
          <a:ext cx="648072" cy="398082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397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소담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08522" marR="108522" marT="54261" marB="5426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연결선 6"/>
          <p:cNvCxnSpPr/>
          <p:nvPr/>
        </p:nvCxnSpPr>
        <p:spPr>
          <a:xfrm>
            <a:off x="4618962" y="2353444"/>
            <a:ext cx="12523" cy="1944216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24469"/>
              </p:ext>
            </p:extLst>
          </p:nvPr>
        </p:nvGraphicFramePr>
        <p:xfrm>
          <a:off x="6516216" y="1739338"/>
          <a:ext cx="648072" cy="398082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648072"/>
              </a:tblGrid>
              <a:tr h="3979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smtClean="0">
                          <a:solidFill>
                            <a:schemeClr val="bg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유경</a:t>
                      </a:r>
                      <a:endParaRPr lang="ko-KR" altLang="en-US" sz="1900" dirty="0">
                        <a:solidFill>
                          <a:schemeClr val="bg1"/>
                        </a:solidFill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08522" marR="108522" marT="54261" marB="5426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C8C5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74872" y="2641476"/>
            <a:ext cx="273630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서버 구축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구축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에 값 넣기 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40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%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GUI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에 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값 불러오기 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30%</a:t>
            </a:r>
          </a:p>
          <a:p>
            <a:pPr algn="ctr"/>
            <a:endParaRPr lang="ko-KR" altLang="en-US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08104" y="2670448"/>
            <a:ext cx="2736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디자인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GUI 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배치</a:t>
            </a:r>
            <a:endParaRPr lang="en-US" altLang="ko-KR" sz="15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함초롬돋움" panose="020B0504000101010101" pitchFamily="50" charset="-127"/>
              <a:ea typeface="함초롬돋움" panose="020B0504000101010101" pitchFamily="50" charset="-127"/>
              <a:cs typeface="함초롬돋움" panose="020B0504000101010101" pitchFamily="50" charset="-127"/>
            </a:endParaRPr>
          </a:p>
          <a:p>
            <a:pPr algn="ctr"/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에 값 넣기 </a:t>
            </a:r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60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%</a:t>
            </a:r>
          </a:p>
          <a:p>
            <a:pPr algn="ctr"/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GUI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에 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DB</a:t>
            </a:r>
            <a:r>
              <a:rPr lang="ko-KR" altLang="en-US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 값 불러오기 </a:t>
            </a:r>
            <a:r>
              <a:rPr lang="en-US" altLang="ko-KR" sz="15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함초롬돋움" panose="020B0504000101010101" pitchFamily="50" charset="-127"/>
                <a:ea typeface="함초롬돋움" panose="020B0504000101010101" pitchFamily="50" charset="-127"/>
                <a:cs typeface="함초롬돋움" panose="020B0504000101010101" pitchFamily="50" charset="-127"/>
              </a:rPr>
              <a:t>70%</a:t>
            </a:r>
          </a:p>
        </p:txBody>
      </p:sp>
    </p:spTree>
    <p:extLst>
      <p:ext uri="{BB962C8B-B14F-4D97-AF65-F5344CB8AC3E}">
        <p14:creationId xmlns:p14="http://schemas.microsoft.com/office/powerpoint/2010/main" val="2389750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latin typeface="-윤고딕320" pitchFamily="18" charset="-127"/>
            <a:ea typeface="-윤고딕320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270</Words>
  <Application>Microsoft Office PowerPoint</Application>
  <PresentationFormat>화면 슬라이드 쇼(16:10)</PresentationFormat>
  <Paragraphs>123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Arial</vt:lpstr>
      <vt:lpstr>LG 그램</vt:lpstr>
      <vt:lpstr>배달의민족 도현</vt:lpstr>
      <vt:lpstr>함초롬돋움</vt:lpstr>
      <vt:lpstr>배달의민족 주아</vt:lpstr>
      <vt:lpstr>맑은 고딕</vt:lpstr>
      <vt:lpstr>-윤고딕320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Ace</dc:creator>
  <cp:lastModifiedBy>Yukyung Jung</cp:lastModifiedBy>
  <cp:revision>145</cp:revision>
  <dcterms:created xsi:type="dcterms:W3CDTF">2015-12-14T14:03:02Z</dcterms:created>
  <dcterms:modified xsi:type="dcterms:W3CDTF">2017-11-07T09:05:21Z</dcterms:modified>
</cp:coreProperties>
</file>